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5" r:id="rId3"/>
    <p:sldId id="258" r:id="rId4"/>
    <p:sldId id="260" r:id="rId5"/>
    <p:sldId id="266" r:id="rId6"/>
    <p:sldId id="259" r:id="rId7"/>
    <p:sldId id="267" r:id="rId8"/>
    <p:sldId id="261" r:id="rId9"/>
    <p:sldId id="263" r:id="rId10"/>
    <p:sldId id="262" r:id="rId11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D8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AD9443-0C98-4508-B4F2-294BB8C64578}" v="48" dt="2025-05-11T01:57:32.0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2" autoAdjust="0"/>
    <p:restoredTop sz="94458" autoAdjust="0"/>
  </p:normalViewPr>
  <p:slideViewPr>
    <p:cSldViewPr snapToGrid="0">
      <p:cViewPr varScale="1">
        <p:scale>
          <a:sx n="68" d="100"/>
          <a:sy n="68" d="100"/>
        </p:scale>
        <p:origin x="432" y="84"/>
      </p:cViewPr>
      <p:guideLst/>
    </p:cSldViewPr>
  </p:slideViewPr>
  <p:outlineViewPr>
    <p:cViewPr>
      <p:scale>
        <a:sx n="33" d="100"/>
        <a:sy n="33" d="100"/>
      </p:scale>
      <p:origin x="0" y="-245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8F9423-A892-410C-9E46-30666A64185E}" type="datetimeFigureOut">
              <a:rPr lang="en-NZ" smtClean="0"/>
              <a:t>12/05/2025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BB5755-091D-4ED3-AC26-1F8318F98C0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69078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B5755-091D-4ED3-AC26-1F8318F98C0B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18362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56266-6715-1B73-3B46-045B479D56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06D04C-98E9-785F-1487-452E44F493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4F3DF-43C1-0E52-24F4-0924975AC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AB8ED-31EB-41AF-9DB2-FCA0B4380183}" type="datetimeFigureOut">
              <a:rPr lang="en-NZ" smtClean="0"/>
              <a:t>12/05/2025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C1F42D-8B7F-CF39-5332-C681BFDA2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729A4-28CC-5C07-0A39-915603E47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E9D2-AC7D-4FAF-8A05-61900F0FCE0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77200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3CC3A-3238-4A5A-5452-6A6EA313D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98DA1D-2953-1673-2D33-621345A3B6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33CAA-CC74-6B8A-05E2-BC811B45B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AB8ED-31EB-41AF-9DB2-FCA0B4380183}" type="datetimeFigureOut">
              <a:rPr lang="en-NZ" smtClean="0"/>
              <a:t>12/05/2025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03B2FC-4C87-048F-3077-B082EF768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B5E22-F7CD-432A-01A1-059FFEE01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E9D2-AC7D-4FAF-8A05-61900F0FCE0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20096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883AFE-660A-DE45-B9E0-8A64789DEC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2C7E1F-CC44-65C0-BC7C-74AF8AAA81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18E8C-73F3-784E-8442-22927FD7A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AB8ED-31EB-41AF-9DB2-FCA0B4380183}" type="datetimeFigureOut">
              <a:rPr lang="en-NZ" smtClean="0"/>
              <a:t>12/05/2025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78E98-0126-BD6F-8E37-EB3FB299A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4D760-0BEE-B8D3-646A-4FC1565D4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E9D2-AC7D-4FAF-8A05-61900F0FCE0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47570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4ECF4-4C47-310D-CB7C-93423F21C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76370-C695-648F-5AA4-A89279940D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E5EE1-5E66-948C-AC46-8FAC81A8B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AB8ED-31EB-41AF-9DB2-FCA0B4380183}" type="datetimeFigureOut">
              <a:rPr lang="en-NZ" smtClean="0"/>
              <a:t>12/05/2025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5E8DC-FB32-ED21-879C-781066494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A89AA-0264-32C8-463A-8C0AE6D07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E9D2-AC7D-4FAF-8A05-61900F0FCE0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64926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15960-EF02-8C12-FDFE-317A132F1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157899-8A57-43E9-F201-A69B3B66C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9AF9E-3E32-FDFD-914B-D99129B41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AB8ED-31EB-41AF-9DB2-FCA0B4380183}" type="datetimeFigureOut">
              <a:rPr lang="en-NZ" smtClean="0"/>
              <a:t>12/05/2025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96A0D-106D-896A-F4B8-3DFBB7C24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CB8D6-E84C-ECA6-75C3-E96313F1C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E9D2-AC7D-4FAF-8A05-61900F0FCE0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43293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4FA55-A10F-39D9-C0D4-94CD88DAA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13DF4-48E8-E0CB-F773-09CF48E1B0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2BF86E-84E7-02B3-D00C-6F12FD6978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4F0132-3C41-F5BA-B7DF-A9C500934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AB8ED-31EB-41AF-9DB2-FCA0B4380183}" type="datetimeFigureOut">
              <a:rPr lang="en-NZ" smtClean="0"/>
              <a:t>12/05/2025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8443CF-FCEF-FE74-99D3-56339BC1E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FA3463-C7E6-34DF-4AA3-0FCB519BB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E9D2-AC7D-4FAF-8A05-61900F0FCE0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09773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8DB09-DB5E-5A56-2D13-0F7541B02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9D878-44E4-E2A1-5724-6EA2C1C22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02AADA-0B8A-822B-E0CD-2C6DFB0A1A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81656B-E661-210F-5449-5B61285DF7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B1106C-AD22-D685-B2F3-BBBB996E1E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70467C-6F38-A2B6-DE1D-314F3E6D7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AB8ED-31EB-41AF-9DB2-FCA0B4380183}" type="datetimeFigureOut">
              <a:rPr lang="en-NZ" smtClean="0"/>
              <a:t>12/05/2025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E78F7D-7011-A9D1-FF05-9F556904E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E3C81A-787A-9B4F-E76D-54694A1DA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E9D2-AC7D-4FAF-8A05-61900F0FCE0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11592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7C9D4-7FE4-0B64-40DB-E46A244BA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EBEACE-E276-0BE5-3873-419F429F6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AB8ED-31EB-41AF-9DB2-FCA0B4380183}" type="datetimeFigureOut">
              <a:rPr lang="en-NZ" smtClean="0"/>
              <a:t>12/05/2025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4E92E9-D7AC-8FD5-B6D4-9C9DB041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D3056C-4292-68C5-41B3-C7724A287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E9D2-AC7D-4FAF-8A05-61900F0FCE0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62929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A9E10A-1138-669F-284D-147C8F6CA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AB8ED-31EB-41AF-9DB2-FCA0B4380183}" type="datetimeFigureOut">
              <a:rPr lang="en-NZ" smtClean="0"/>
              <a:t>12/05/2025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799E64-7775-D265-0685-E9DB4B83A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AB32C3-BC55-ADB4-5CD7-3C4008E07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E9D2-AC7D-4FAF-8A05-61900F0FCE0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37952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737C7-9F13-297C-C8BC-ADF40648D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4B072-808B-F98D-C5EF-71FB3318E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B39F62-DCA7-F27B-26DE-81D6B6E267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1D383B-0523-BD55-C8F2-74882D29D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AB8ED-31EB-41AF-9DB2-FCA0B4380183}" type="datetimeFigureOut">
              <a:rPr lang="en-NZ" smtClean="0"/>
              <a:t>12/05/2025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E18D5-84D9-F203-72D0-140E83829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AD9B6B-51EB-1FEB-5086-8F66CDFE7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E9D2-AC7D-4FAF-8A05-61900F0FCE0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11245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08D05-F36E-992B-286F-1344575C9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A8BE46-4C19-E87A-6554-ED715756DB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95230-F175-6EE6-75D2-6B0AA184ED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1CC1F1-3FCA-1657-4CB7-47089C521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AB8ED-31EB-41AF-9DB2-FCA0B4380183}" type="datetimeFigureOut">
              <a:rPr lang="en-NZ" smtClean="0"/>
              <a:t>12/05/2025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7322C-0C57-078F-FC27-F27F88053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77DD9D-C505-5C23-C1A1-DC651FC87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E9D2-AC7D-4FAF-8A05-61900F0FCE0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42783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7949C5-41E3-491D-A0BC-0B5E2715D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50BD5D-22EE-C189-16A6-A462523DB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F5ED0-0CF8-FDB6-F3F9-D41902F233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4AB8ED-31EB-41AF-9DB2-FCA0B4380183}" type="datetimeFigureOut">
              <a:rPr lang="en-NZ" smtClean="0"/>
              <a:t>12/05/2025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7CCDF-4E53-43C2-435D-E9F39C0C8C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D2974-B0FC-E3BA-37A4-9C676E2F4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33E9D2-AC7D-4FAF-8A05-61900F0FCE0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65871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hyperlink" Target="https://www.youtube.com/watch?v=7D_xz_7L-u4&amp;list=RD7D_xz_7L-u4&amp;start_radio=1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F365C8C-F693-B927-FFB1-B175036C842F}"/>
              </a:ext>
            </a:extLst>
          </p:cNvPr>
          <p:cNvSpPr/>
          <p:nvPr/>
        </p:nvSpPr>
        <p:spPr>
          <a:xfrm>
            <a:off x="-128337" y="-112295"/>
            <a:ext cx="12320337" cy="6970295"/>
          </a:xfrm>
          <a:prstGeom prst="rect">
            <a:avLst/>
          </a:prstGeom>
          <a:solidFill>
            <a:srgbClr val="C0D8E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D2650A-FC24-5895-76E8-6C7407889B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‘Always Song in the Water is an imaginative exploration of the oceanic </a:t>
            </a:r>
            <a:endParaRPr lang="en-NZ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7524DFD-C2C5-B1C1-D6A2-5443DBE3F5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0217122"/>
              </p:ext>
            </p:extLst>
          </p:nvPr>
        </p:nvGraphicFramePr>
        <p:xfrm>
          <a:off x="1973263" y="123326"/>
          <a:ext cx="8247062" cy="590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247767" imgH="5905905" progId="">
                  <p:embed/>
                </p:oleObj>
              </mc:Choice>
              <mc:Fallback>
                <p:oleObj r:id="rId3" imgW="8247767" imgH="5905905" progId="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27524DFD-C2C5-B1C1-D6A2-5443DBE3F5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73263" y="123326"/>
                        <a:ext cx="8247062" cy="590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5C0D63E9-B2AA-FF73-BB1D-4BBF2A69F9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001" y="5974284"/>
            <a:ext cx="2897049" cy="68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41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C99C82-BBF8-2CA5-CDD0-A4C561F7BF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8" name="Picture 7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9FFAEEE8-2352-9C1A-2514-9A22EDB990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914" y="2823712"/>
            <a:ext cx="5028172" cy="1210576"/>
          </a:xfrm>
          <a:prstGeom prst="rect">
            <a:avLst/>
          </a:prstGeom>
        </p:spPr>
      </p:pic>
      <p:pic>
        <p:nvPicPr>
          <p:cNvPr id="2" name="Slide10_V2[Part3]">
            <a:hlinkClick r:id="" action="ppaction://media"/>
            <a:extLst>
              <a:ext uri="{FF2B5EF4-FFF2-40B4-BE49-F238E27FC236}">
                <a16:creationId xmlns:a16="http://schemas.microsoft.com/office/drawing/2014/main" id="{0E098746-2443-3751-DE65-F69BF24657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3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5EDC3-7133-9088-5497-C41569528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2CB18-28F2-A62F-9A2C-102C29F88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408" y="752747"/>
            <a:ext cx="6628736" cy="3063875"/>
          </a:xfrm>
        </p:spPr>
        <p:txBody>
          <a:bodyPr>
            <a:normAutofit fontScale="90000"/>
          </a:bodyPr>
          <a:lstStyle/>
          <a:p>
            <a:r>
              <a:rPr lang="en-US" sz="3600" b="1" i="1" dirty="0"/>
              <a:t>Always Song in the Water </a:t>
            </a:r>
            <a:r>
              <a:rPr lang="en-US" sz="3600" b="1" dirty="0"/>
              <a:t>is an imaginative exploration of the oceanic environment which links Aotearoa New Zealand, the islands of the Pacific and Japan. </a:t>
            </a:r>
            <a:br>
              <a:rPr lang="en-US" dirty="0"/>
            </a:br>
            <a:endParaRPr lang="en-NZ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D2BAD83-FD1E-8C89-F3CE-8E2E83B5A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63751"/>
            <a:ext cx="5493026" cy="3312909"/>
          </a:xfrm>
        </p:spPr>
        <p:txBody>
          <a:bodyPr>
            <a:normAutofit/>
          </a:bodyPr>
          <a:lstStyle/>
          <a:p>
            <a:r>
              <a:rPr lang="en-US" sz="2600" dirty="0"/>
              <a:t>The touring exhibition celebrates – in images, words and sound – our connectedness with wider Oceania, its peoples, flora, fauna and the expansive waters which both inspire and define us.</a:t>
            </a:r>
          </a:p>
          <a:p>
            <a:endParaRPr lang="en-US" dirty="0"/>
          </a:p>
          <a:p>
            <a:endParaRPr lang="en-NZ" dirty="0"/>
          </a:p>
        </p:txBody>
      </p:sp>
      <p:pic>
        <p:nvPicPr>
          <p:cNvPr id="6" name="Picture 5" descr="A white cover with blue squares&#10;&#10;AI-generated content may be incorrect.">
            <a:extLst>
              <a:ext uri="{FF2B5EF4-FFF2-40B4-BE49-F238E27FC236}">
                <a16:creationId xmlns:a16="http://schemas.microsoft.com/office/drawing/2014/main" id="{0CB333B2-C829-CA2B-615E-F4CC0D818A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3" r="18430"/>
          <a:stretch/>
        </p:blipFill>
        <p:spPr>
          <a:xfrm>
            <a:off x="8053345" y="2383777"/>
            <a:ext cx="2578873" cy="34766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77520D-572E-6100-FFCB-4A907B0084E1}"/>
              </a:ext>
            </a:extLst>
          </p:cNvPr>
          <p:cNvSpPr txBox="1"/>
          <p:nvPr/>
        </p:nvSpPr>
        <p:spPr>
          <a:xfrm>
            <a:off x="7268154" y="5838559"/>
            <a:ext cx="4171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600" dirty="0"/>
              <a:t>The exhibition is based on a book </a:t>
            </a:r>
          </a:p>
          <a:p>
            <a:pPr algn="ctr"/>
            <a:r>
              <a:rPr lang="en-NZ" sz="1600" dirty="0"/>
              <a:t>that was republished in 2023</a:t>
            </a:r>
          </a:p>
        </p:txBody>
      </p:sp>
      <p:pic>
        <p:nvPicPr>
          <p:cNvPr id="3" name="Slide2_V2_w_space">
            <a:hlinkClick r:id="" action="ppaction://media"/>
            <a:extLst>
              <a:ext uri="{FF2B5EF4-FFF2-40B4-BE49-F238E27FC236}">
                <a16:creationId xmlns:a16="http://schemas.microsoft.com/office/drawing/2014/main" id="{82CD685F-BBD4-8F04-CAE1-09B3A86229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5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A255A-75DE-16C4-8E3F-43B3A1F82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2E66E-A7DC-CEB2-D481-33D9F1C67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N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exhibition is structured around 7 key themes. </a:t>
            </a:r>
            <a:endParaRPr lang="en-N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N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Works included are by prominent artists across Moana Oceania (New Zealand, Australia, Pacific Islands):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n-NZ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Robin White, Elizabeth Thomson, John Pule, Fiona Hall, Noel McKenna, Kazu Nakagawa and more</a:t>
            </a:r>
            <a:endParaRPr lang="en-N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N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layout and design are fluid: the number and selection of works can be adjusted; works can be added, or removed, to suit the size and shape of galleries.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endParaRPr lang="en-NZ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endParaRPr lang="en-N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NZ" dirty="0"/>
          </a:p>
        </p:txBody>
      </p:sp>
      <p:pic>
        <p:nvPicPr>
          <p:cNvPr id="7" name="Picture 6" descr="A room with art and paintings&#10;&#10;AI-generated content may be incorrect.">
            <a:extLst>
              <a:ext uri="{FF2B5EF4-FFF2-40B4-BE49-F238E27FC236}">
                <a16:creationId xmlns:a16="http://schemas.microsoft.com/office/drawing/2014/main" id="{95BC3980-B090-5C9A-7C1A-6E48CE8982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" y="0"/>
            <a:ext cx="12190452" cy="6858000"/>
          </a:xfrm>
          <a:prstGeom prst="rect">
            <a:avLst/>
          </a:prstGeom>
        </p:spPr>
      </p:pic>
      <p:pic>
        <p:nvPicPr>
          <p:cNvPr id="4" name="track3_w_space">
            <a:hlinkClick r:id="" action="ppaction://media"/>
            <a:extLst>
              <a:ext uri="{FF2B5EF4-FFF2-40B4-BE49-F238E27FC236}">
                <a16:creationId xmlns:a16="http://schemas.microsoft.com/office/drawing/2014/main" id="{A84C04A2-C761-27B2-BBFB-FC45C3B047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0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ECC25-996D-72D9-B351-A8FDE589B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139" y="538078"/>
            <a:ext cx="5419165" cy="4640210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N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Artworks range from large installations to smaller prints, paintings, jewellery, and photography. Artists’ working drawings and ephemera could be displayed in vitrines or wall cases.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N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exhibition design also includes poetry.</a:t>
            </a:r>
          </a:p>
          <a:p>
            <a:endParaRPr lang="en-NZ" dirty="0"/>
          </a:p>
        </p:txBody>
      </p:sp>
      <p:pic>
        <p:nvPicPr>
          <p:cNvPr id="5" name="Picture 4" descr="A collection of art on a wall&#10;&#10;AI-generated content may be incorrect.">
            <a:extLst>
              <a:ext uri="{FF2B5EF4-FFF2-40B4-BE49-F238E27FC236}">
                <a16:creationId xmlns:a16="http://schemas.microsoft.com/office/drawing/2014/main" id="{1EC007EE-1328-396D-A249-9BB57571B1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492" y="-1974"/>
            <a:ext cx="5143708" cy="6858000"/>
          </a:xfrm>
          <a:prstGeom prst="rect">
            <a:avLst/>
          </a:prstGeom>
        </p:spPr>
      </p:pic>
      <p:pic>
        <p:nvPicPr>
          <p:cNvPr id="2" name="track4_w_space">
            <a:hlinkClick r:id="" action="ppaction://media"/>
            <a:extLst>
              <a:ext uri="{FF2B5EF4-FFF2-40B4-BE49-F238E27FC236}">
                <a16:creationId xmlns:a16="http://schemas.microsoft.com/office/drawing/2014/main" id="{2ED10856-0200-C79A-71A2-DED0452348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7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02CDF-99AA-5495-230D-E9C6053EE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isplay of books on a white wall&#10;&#10;AI-generated content may be incorrect.">
            <a:extLst>
              <a:ext uri="{FF2B5EF4-FFF2-40B4-BE49-F238E27FC236}">
                <a16:creationId xmlns:a16="http://schemas.microsoft.com/office/drawing/2014/main" id="{A499E1C3-5616-67CC-6BE0-6DBBC557BA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134" y="-15240"/>
            <a:ext cx="5143713" cy="6858000"/>
          </a:xfrm>
          <a:prstGeom prst="rect">
            <a:avLst/>
          </a:prstGeom>
        </p:spPr>
      </p:pic>
      <p:pic>
        <p:nvPicPr>
          <p:cNvPr id="3" name="Picture 2" descr="A close-up of a book&#10;&#10;AI-generated content may be incorrect.">
            <a:extLst>
              <a:ext uri="{FF2B5EF4-FFF2-40B4-BE49-F238E27FC236}">
                <a16:creationId xmlns:a16="http://schemas.microsoft.com/office/drawing/2014/main" id="{C6E046CB-B028-17AB-1D01-FDFDA3A34A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87" y="1349237"/>
            <a:ext cx="5478890" cy="4109168"/>
          </a:xfrm>
          <a:prstGeom prst="rect">
            <a:avLst/>
          </a:prstGeom>
        </p:spPr>
      </p:pic>
      <p:pic>
        <p:nvPicPr>
          <p:cNvPr id="4" name="track5_w_space">
            <a:hlinkClick r:id="" action="ppaction://media"/>
            <a:extLst>
              <a:ext uri="{FF2B5EF4-FFF2-40B4-BE49-F238E27FC236}">
                <a16:creationId xmlns:a16="http://schemas.microsoft.com/office/drawing/2014/main" id="{DA0B9B4E-4551-FA60-1303-6717A98997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6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43F85-3E81-895E-BE43-7A2DB2579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0049"/>
            <a:ext cx="5065295" cy="4611485"/>
          </a:xfrm>
        </p:spPr>
        <p:txBody>
          <a:bodyPr>
            <a:normAutofit fontScale="92500" lnSpcReduction="20000"/>
          </a:bodyPr>
          <a:lstStyle/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NZ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Label and wall text will be in English and Japanese.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NZ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Video works can be projected or displayed on monitors.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NZ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exhibition is many-voiced and ongoing; there is the potential to include Japanese artists/poets.</a:t>
            </a:r>
          </a:p>
          <a:p>
            <a:pPr marL="0" lvl="0" indent="0">
              <a:lnSpc>
                <a:spcPct val="150000"/>
              </a:lnSpc>
              <a:buNone/>
            </a:pPr>
            <a:endParaRPr lang="en-NZ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N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0124F0-9171-6ED0-7718-303AAB81D2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025" b="16419"/>
          <a:stretch/>
        </p:blipFill>
        <p:spPr>
          <a:xfrm>
            <a:off x="-831189" y="5043652"/>
            <a:ext cx="8194515" cy="1437294"/>
          </a:xfrm>
          <a:prstGeom prst="rect">
            <a:avLst/>
          </a:prstGeom>
        </p:spPr>
      </p:pic>
      <p:pic>
        <p:nvPicPr>
          <p:cNvPr id="8" name="Picture 7" descr="A group of children looking at a display&#10;&#10;AI-generated content may be incorrect.">
            <a:extLst>
              <a:ext uri="{FF2B5EF4-FFF2-40B4-BE49-F238E27FC236}">
                <a16:creationId xmlns:a16="http://schemas.microsoft.com/office/drawing/2014/main" id="{65C6A28C-6681-96D4-9CC1-158510F7C3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20" r="46859" b="18285"/>
          <a:stretch/>
        </p:blipFill>
        <p:spPr>
          <a:xfrm>
            <a:off x="6676482" y="1"/>
            <a:ext cx="5161024" cy="6857996"/>
          </a:xfrm>
          <a:prstGeom prst="rect">
            <a:avLst/>
          </a:prstGeom>
        </p:spPr>
      </p:pic>
      <p:pic>
        <p:nvPicPr>
          <p:cNvPr id="2" name="Content Placeholder 4" descr="A group of fish swimming in the water&#10;&#10;AI-generated content may be incorrect.">
            <a:extLst>
              <a:ext uri="{FF2B5EF4-FFF2-40B4-BE49-F238E27FC236}">
                <a16:creationId xmlns:a16="http://schemas.microsoft.com/office/drawing/2014/main" id="{5370D65C-5995-076B-4BEE-5218DFFD3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495" y="5033323"/>
            <a:ext cx="2853731" cy="1803400"/>
          </a:xfrm>
          <a:prstGeom prst="rect">
            <a:avLst/>
          </a:prstGeom>
        </p:spPr>
      </p:pic>
      <p:pic>
        <p:nvPicPr>
          <p:cNvPr id="6" name="Slide6_V2_w_space">
            <a:hlinkClick r:id="" action="ppaction://media"/>
            <a:extLst>
              <a:ext uri="{FF2B5EF4-FFF2-40B4-BE49-F238E27FC236}">
                <a16:creationId xmlns:a16="http://schemas.microsoft.com/office/drawing/2014/main" id="{A75812DF-3388-3C18-F94E-4754433876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0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painting and sticks on the wall&#10;&#10;AI-generated content may be incorrect.">
            <a:extLst>
              <a:ext uri="{FF2B5EF4-FFF2-40B4-BE49-F238E27FC236}">
                <a16:creationId xmlns:a16="http://schemas.microsoft.com/office/drawing/2014/main" id="{4E8CA65E-3EA8-7B28-2C20-6EFB0CF86B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86" y="-99391"/>
            <a:ext cx="9143627" cy="6858000"/>
          </a:xfrm>
          <a:prstGeom prst="rect">
            <a:avLst/>
          </a:prstGeom>
        </p:spPr>
      </p:pic>
      <p:pic>
        <p:nvPicPr>
          <p:cNvPr id="2" name="Slide7_V2_w_space">
            <a:hlinkClick r:id="" action="ppaction://media"/>
            <a:extLst>
              <a:ext uri="{FF2B5EF4-FFF2-40B4-BE49-F238E27FC236}">
                <a16:creationId xmlns:a16="http://schemas.microsoft.com/office/drawing/2014/main" id="{BB2277B5-588D-0738-09B8-7E0F20CDAA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9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2790A-4B4D-B32D-6F7C-4351DA37E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476679"/>
            <a:ext cx="5151784" cy="4756727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NZ" sz="245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NZMM can supply information about public programmes staged during the 2023 exhibition and also share resources.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NZ" sz="245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exhibition fee will be set once venues have been confirmed, so that costs are distributed appropriately.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A404224-95CB-6667-C28A-D06FF1717E81}"/>
              </a:ext>
            </a:extLst>
          </p:cNvPr>
          <p:cNvSpPr txBox="1">
            <a:spLocks/>
          </p:cNvSpPr>
          <p:nvPr/>
        </p:nvSpPr>
        <p:spPr>
          <a:xfrm>
            <a:off x="942104" y="5807633"/>
            <a:ext cx="5363817" cy="987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View the welcoming video to the exhibition here: </a:t>
            </a:r>
            <a:r>
              <a:rPr lang="en-NZ" sz="1600" u="sng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https://www.youtube.com/watch?v=7D_xz_7L-u4&amp;list=RD7D_xz_7L-u4&amp;start_radio=1</a:t>
            </a:r>
            <a:endParaRPr lang="en-NZ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NZ" dirty="0"/>
          </a:p>
        </p:txBody>
      </p:sp>
      <p:pic>
        <p:nvPicPr>
          <p:cNvPr id="6" name="Picture 5" descr="A couple of women dancing&#10;&#10;AI-generated content may be incorrect.">
            <a:extLst>
              <a:ext uri="{FF2B5EF4-FFF2-40B4-BE49-F238E27FC236}">
                <a16:creationId xmlns:a16="http://schemas.microsoft.com/office/drawing/2014/main" id="{580F3CB3-0E68-FA05-343D-B978C8998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758" y="-19878"/>
            <a:ext cx="5294242" cy="3529748"/>
          </a:xfrm>
          <a:prstGeom prst="rect">
            <a:avLst/>
          </a:prstGeom>
        </p:spPr>
      </p:pic>
      <p:pic>
        <p:nvPicPr>
          <p:cNvPr id="9" name="Picture 8" descr="A couple of necklaces on a black background&#10;&#10;AI-generated content may be incorrect.">
            <a:extLst>
              <a:ext uri="{FF2B5EF4-FFF2-40B4-BE49-F238E27FC236}">
                <a16:creationId xmlns:a16="http://schemas.microsoft.com/office/drawing/2014/main" id="{FF69F18F-5A3D-36C2-881D-860DB2FA7E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2"/>
          <a:stretch/>
        </p:blipFill>
        <p:spPr>
          <a:xfrm>
            <a:off x="6908455" y="3670851"/>
            <a:ext cx="5286854" cy="3296477"/>
          </a:xfrm>
          <a:prstGeom prst="rect">
            <a:avLst/>
          </a:prstGeom>
        </p:spPr>
      </p:pic>
      <p:pic>
        <p:nvPicPr>
          <p:cNvPr id="2" name="Slide8_V2[Part1]_w_space">
            <a:hlinkClick r:id="" action="ppaction://media"/>
            <a:extLst>
              <a:ext uri="{FF2B5EF4-FFF2-40B4-BE49-F238E27FC236}">
                <a16:creationId xmlns:a16="http://schemas.microsoft.com/office/drawing/2014/main" id="{FF3F47B4-77DA-CFE8-DC26-8ABE990AD0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2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ainting of plants and flowers&#10;&#10;AI-generated content may be incorrect.">
            <a:extLst>
              <a:ext uri="{FF2B5EF4-FFF2-40B4-BE49-F238E27FC236}">
                <a16:creationId xmlns:a16="http://schemas.microsoft.com/office/drawing/2014/main" id="{F65A85C8-848C-B1C3-8591-E4884FF31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6" r="1" b="4978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6" name="Picture 5" descr="A blue flower shaped object&#10;&#10;AI-generated content may be incorrect.">
            <a:extLst>
              <a:ext uri="{FF2B5EF4-FFF2-40B4-BE49-F238E27FC236}">
                <a16:creationId xmlns:a16="http://schemas.microsoft.com/office/drawing/2014/main" id="{A599FBF1-D88B-563D-C1E4-9CEB01A98E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8" r="-3" b="13477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5" name="Picture 4" descr="A black stone with red thread&#10;&#10;AI-generated content may be incorrect.">
            <a:extLst>
              <a:ext uri="{FF2B5EF4-FFF2-40B4-BE49-F238E27FC236}">
                <a16:creationId xmlns:a16="http://schemas.microsoft.com/office/drawing/2014/main" id="{FB5DA026-0FCF-2BC4-20EE-B4DC28390B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9" r="-2" b="29929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  <p:pic>
        <p:nvPicPr>
          <p:cNvPr id="2" name="Slide9_V2[Part2]_w_space">
            <a:hlinkClick r:id="" action="ppaction://media"/>
            <a:extLst>
              <a:ext uri="{FF2B5EF4-FFF2-40B4-BE49-F238E27FC236}">
                <a16:creationId xmlns:a16="http://schemas.microsoft.com/office/drawing/2014/main" id="{945CBF7D-9B39-D90A-E65A-614CE39568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44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3640</TotalTime>
  <Words>322</Words>
  <Application>Microsoft Office PowerPoint</Application>
  <PresentationFormat>Widescreen</PresentationFormat>
  <Paragraphs>19</Paragraphs>
  <Slides>10</Slides>
  <Notes>1</Notes>
  <HiddenSlides>0</HiddenSlides>
  <MMClips>9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Symbol</vt:lpstr>
      <vt:lpstr>Times New Roman</vt:lpstr>
      <vt:lpstr>Office Theme</vt:lpstr>
      <vt:lpstr>PowerPoint Presentation</vt:lpstr>
      <vt:lpstr>Always Song in the Water is an imaginative exploration of the oceanic environment which links Aotearoa New Zealand, the islands of the Pacific and Japan.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Jaqui Knowles</dc:creator>
  <cp:lastModifiedBy>Jaqui Knowles</cp:lastModifiedBy>
  <cp:revision>18</cp:revision>
  <cp:lastPrinted>2025-05-08T19:47:48Z</cp:lastPrinted>
  <dcterms:created xsi:type="dcterms:W3CDTF">2025-03-26T19:10:55Z</dcterms:created>
  <dcterms:modified xsi:type="dcterms:W3CDTF">2025-05-12T02:57:23Z</dcterms:modified>
</cp:coreProperties>
</file>